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Raleway" pitchFamily="2" charset="0"/>
      <p:regular r:id="rId10"/>
    </p:embeddedFont>
    <p:embeddedFont>
      <p:font typeface="Raleway Light" pitchFamily="2" charset="0"/>
      <p:regular r:id="rId11"/>
    </p:embeddedFont>
    <p:embeddedFont>
      <p:font typeface="Roboto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648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Zomato Data Manipulation and Reporting using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Consolidated Interactive Business Intelligence Report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941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Power BI solution for global restaurant data analysis and business intelligence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01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Context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358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887986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operates globally with restaurant data scattered across multiple Excel files. This fragmented structure creates inefficiencies in data management and analysis.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23588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Need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3887986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Organizations require structured, interactive reporting tools to identify performance patterns, detect irregularities, and extract actionable business insights from complex datasets.</a:t>
            </a:r>
            <a:endParaRPr lang="en-US" sz="17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F808AA-BF94-4182-4831-B1FE18F03D2F}"/>
              </a:ext>
            </a:extLst>
          </p:cNvPr>
          <p:cNvSpPr/>
          <p:nvPr/>
        </p:nvSpPr>
        <p:spPr>
          <a:xfrm>
            <a:off x="12852399" y="7636933"/>
            <a:ext cx="1642533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6407944" cy="2955250"/>
          </a:xfrm>
          <a:prstGeom prst="roundRect">
            <a:avLst>
              <a:gd name="adj" fmla="val 322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3084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Data Complexity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Restaurant data spans multiple continents with inconsistent naming conventions and scattered information across files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808798"/>
            <a:ext cx="6408063" cy="2955250"/>
          </a:xfrm>
          <a:prstGeom prst="roundRect">
            <a:avLst>
              <a:gd name="adj" fmla="val 322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Fragmentation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44090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Multiple Excel files lack consolidation, making comprehensive analysis time-consuming and error-prone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Quality Issues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inconsistencies include incorrect city names and scattered cuisine details requiring standardization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990862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Reporting Gap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62297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Need for structured, interactive reporting to identify performance patterns and business insights efficiently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8D5D59-D04F-73EA-7A66-A1EB24417B57}"/>
              </a:ext>
            </a:extLst>
          </p:cNvPr>
          <p:cNvSpPr/>
          <p:nvPr/>
        </p:nvSpPr>
        <p:spPr>
          <a:xfrm>
            <a:off x="12852399" y="7636933"/>
            <a:ext cx="1642533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9734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Restaurant Count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Derive comprehensive counts globally with drill-down capability by continent, country, and city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restaurants with highest average ratings and lowest average costs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Filtering System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filtering by location, services, and rating color for targeted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Cuisine Insights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restaurants serving the most diverse cuisine options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Report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multi-page interactive report accessible via web and mobile devices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59B765-C5A2-0BF4-44FE-D00B9F638C55}"/>
              </a:ext>
            </a:extLst>
          </p:cNvPr>
          <p:cNvSpPr/>
          <p:nvPr/>
        </p:nvSpPr>
        <p:spPr>
          <a:xfrm>
            <a:off x="12852399" y="7636933"/>
            <a:ext cx="1642533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3004" y="1303615"/>
            <a:ext cx="7026950" cy="556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Preparation &amp; Transformation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004" y="2278380"/>
            <a:ext cx="7832646" cy="443841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4403" y="2232065"/>
            <a:ext cx="266938" cy="266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26134" y="2226588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Multi-File Import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0026134" y="2644378"/>
            <a:ext cx="343864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Consolidated data from multiple Excel files into unified dataset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4403" y="3437453"/>
            <a:ext cx="266938" cy="266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26134" y="3431977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Error Correction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026134" y="3849767"/>
            <a:ext cx="343864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city name errors including São Paulo, Istanbul, and Cedar Rapids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4403" y="4642842"/>
            <a:ext cx="266938" cy="266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26134" y="4637365"/>
            <a:ext cx="222539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Column Optimization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0026134" y="5055156"/>
            <a:ext cx="343864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unused columns and created Restaurant Name and Address fields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4403" y="5848231"/>
            <a:ext cx="266938" cy="266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026134" y="5842754"/>
            <a:ext cx="2489954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Structural Enhancement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0026134" y="6260544"/>
            <a:ext cx="343864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separate Cuisine table with unique non-blank Country Code values</a:t>
            </a:r>
            <a:endParaRPr lang="en-US" sz="1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77612A0-6F9F-CAE2-6081-985E79E46339}"/>
              </a:ext>
            </a:extLst>
          </p:cNvPr>
          <p:cNvSpPr/>
          <p:nvPr/>
        </p:nvSpPr>
        <p:spPr>
          <a:xfrm>
            <a:off x="12852399" y="7636933"/>
            <a:ext cx="1642533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2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3456027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DAX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075" y="4843582"/>
            <a:ext cx="4197191" cy="2762488"/>
          </a:xfrm>
          <a:prstGeom prst="roundRect">
            <a:avLst>
              <a:gd name="adj" fmla="val 529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93075" y="4813102"/>
            <a:ext cx="4197191" cy="121920"/>
          </a:xfrm>
          <a:prstGeom prst="roundRect">
            <a:avLst>
              <a:gd name="adj" fmla="val 78068"/>
            </a:avLst>
          </a:prstGeom>
          <a:solidFill>
            <a:srgbClr val="1B1B27"/>
          </a:solidFill>
          <a:ln/>
        </p:spPr>
      </p:sp>
      <p:sp>
        <p:nvSpPr>
          <p:cNvPr id="6" name="Shape 3"/>
          <p:cNvSpPr/>
          <p:nvPr/>
        </p:nvSpPr>
        <p:spPr>
          <a:xfrm>
            <a:off x="2551748" y="4503658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1B1B27"/>
          </a:solidFill>
          <a:ln/>
        </p:spPr>
      </p:sp>
      <p:sp>
        <p:nvSpPr>
          <p:cNvPr id="7" name="Text 4"/>
          <p:cNvSpPr/>
          <p:nvPr/>
        </p:nvSpPr>
        <p:spPr>
          <a:xfrm>
            <a:off x="2755702" y="4673560"/>
            <a:ext cx="27193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0131" y="5410081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Rating Color Column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0131" y="5899785"/>
            <a:ext cx="3683079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Classified ratings based on thresholds: Above 4.5 (Dark Green), 4.0-4.4 (Green), below 4.0 (Yellow/Red)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604" y="4843582"/>
            <a:ext cx="4197191" cy="2762488"/>
          </a:xfrm>
          <a:prstGeom prst="roundRect">
            <a:avLst>
              <a:gd name="adj" fmla="val 529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16604" y="4813102"/>
            <a:ext cx="4197191" cy="121920"/>
          </a:xfrm>
          <a:prstGeom prst="roundRect">
            <a:avLst>
              <a:gd name="adj" fmla="val 78068"/>
            </a:avLst>
          </a:prstGeom>
          <a:solidFill>
            <a:srgbClr val="1B1B27"/>
          </a:solidFill>
          <a:ln/>
        </p:spPr>
      </p:sp>
      <p:sp>
        <p:nvSpPr>
          <p:cNvPr id="12" name="Shape 9"/>
          <p:cNvSpPr/>
          <p:nvPr/>
        </p:nvSpPr>
        <p:spPr>
          <a:xfrm>
            <a:off x="6975277" y="4503658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1B1B27"/>
          </a:solidFill>
          <a:ln/>
        </p:spPr>
      </p:sp>
      <p:sp>
        <p:nvSpPr>
          <p:cNvPr id="13" name="Text 10"/>
          <p:cNvSpPr/>
          <p:nvPr/>
        </p:nvSpPr>
        <p:spPr>
          <a:xfrm>
            <a:off x="7179231" y="4673560"/>
            <a:ext cx="27193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3660" y="5410081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Measures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3660" y="5899785"/>
            <a:ext cx="3683079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Restaurant Count, Average Cost, Average Rating, and Cuisine Count for quantitative analysis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4843582"/>
            <a:ext cx="4197191" cy="2762488"/>
          </a:xfrm>
          <a:prstGeom prst="roundRect">
            <a:avLst>
              <a:gd name="adj" fmla="val 529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9640133" y="4813102"/>
            <a:ext cx="4197191" cy="121920"/>
          </a:xfrm>
          <a:prstGeom prst="roundRect">
            <a:avLst>
              <a:gd name="adj" fmla="val 78068"/>
            </a:avLst>
          </a:prstGeom>
          <a:solidFill>
            <a:srgbClr val="1B1B27"/>
          </a:solidFill>
          <a:ln/>
        </p:spPr>
      </p:sp>
      <p:sp>
        <p:nvSpPr>
          <p:cNvPr id="18" name="Shape 15"/>
          <p:cNvSpPr/>
          <p:nvPr/>
        </p:nvSpPr>
        <p:spPr>
          <a:xfrm>
            <a:off x="11398806" y="4503658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1B1B27"/>
          </a:solidFill>
          <a:ln/>
        </p:spPr>
      </p:sp>
      <p:sp>
        <p:nvSpPr>
          <p:cNvPr id="19" name="Text 16"/>
          <p:cNvSpPr/>
          <p:nvPr/>
        </p:nvSpPr>
        <p:spPr>
          <a:xfrm>
            <a:off x="11602760" y="4673560"/>
            <a:ext cx="27193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189" y="5410081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Geographic Mapping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189" y="5899785"/>
            <a:ext cx="3683079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Continent column to Country Code table using continent-country mapping for regional analysis</a:t>
            </a:r>
            <a:endParaRPr lang="en-US" sz="17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EA3D21F-6FB1-3533-99DD-84AECB8077C3}"/>
              </a:ext>
            </a:extLst>
          </p:cNvPr>
          <p:cNvSpPr/>
          <p:nvPr/>
        </p:nvSpPr>
        <p:spPr>
          <a:xfrm>
            <a:off x="12852399" y="7636933"/>
            <a:ext cx="1642533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53567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Outcome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9856" y="2679263"/>
            <a:ext cx="3213973" cy="401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9131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Aim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9856" y="3283268"/>
            <a:ext cx="835199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Construct a consolidated and interactive Power BI report enabling Zomato to quickly assess required business data and make informed decisions.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856" y="4152424"/>
            <a:ext cx="3213973" cy="401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91313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Achievements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749856" y="4756428"/>
            <a:ext cx="8351996" cy="166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global restaurant data from scattered sources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filtering and drill-down analysis capabilities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identification of high-performing and low-cost restaurants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business performance evaluation and decision-making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Cross-platform accessibility via web and mobile devices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156" y="1789986"/>
            <a:ext cx="4255889" cy="567451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F0DF90-1FC7-B3BF-A541-C6D22D76ECE2}"/>
              </a:ext>
            </a:extLst>
          </p:cNvPr>
          <p:cNvSpPr/>
          <p:nvPr/>
        </p:nvSpPr>
        <p:spPr>
          <a:xfrm>
            <a:off x="12852399" y="7636933"/>
            <a:ext cx="1642533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398</Words>
  <Application>Microsoft Office PowerPoint</Application>
  <PresentationFormat>Custom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Roboto</vt:lpstr>
      <vt:lpstr>Arial</vt:lpstr>
      <vt:lpstr>Raleway</vt:lpstr>
      <vt:lpstr>Raleway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muthu selvi</cp:lastModifiedBy>
  <cp:revision>3</cp:revision>
  <dcterms:created xsi:type="dcterms:W3CDTF">2026-02-06T17:46:29Z</dcterms:created>
  <dcterms:modified xsi:type="dcterms:W3CDTF">2026-02-06T17:49:19Z</dcterms:modified>
</cp:coreProperties>
</file>